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20" r:id="rId3"/>
    <p:sldId id="343" r:id="rId4"/>
    <p:sldId id="377" r:id="rId5"/>
    <p:sldId id="375" r:id="rId6"/>
    <p:sldId id="376" r:id="rId7"/>
    <p:sldId id="346" r:id="rId8"/>
    <p:sldId id="371" r:id="rId9"/>
  </p:sldIdLst>
  <p:sldSz cx="5765800" cy="3244850"/>
  <p:notesSz cx="9906000" cy="6769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8B1"/>
    <a:srgbClr val="11437F"/>
    <a:srgbClr val="E6E6E6"/>
    <a:srgbClr val="DDDDDD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9625" autoAdjust="0"/>
  </p:normalViewPr>
  <p:slideViewPr>
    <p:cSldViewPr>
      <p:cViewPr varScale="1">
        <p:scale>
          <a:sx n="236" d="100"/>
          <a:sy n="236" d="100"/>
        </p:scale>
        <p:origin x="540" y="174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3181" cy="338297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11235" y="0"/>
            <a:ext cx="4293181" cy="338297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r">
              <a:defRPr sz="1200"/>
            </a:lvl1pPr>
          </a:lstStyle>
          <a:p>
            <a:fld id="{204D9244-81F8-4DD5-9877-998B97A5D7D3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29223"/>
            <a:ext cx="4293181" cy="338297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11235" y="6429223"/>
            <a:ext cx="4293181" cy="338297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r">
              <a:defRPr sz="1200"/>
            </a:lvl1pPr>
          </a:lstStyle>
          <a:p>
            <a:fld id="{6DAB7311-FBCD-4715-990E-7084DF78F6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5480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292964" cy="337793"/>
          </a:xfrm>
          <a:prstGeom prst="rect">
            <a:avLst/>
          </a:prstGeom>
        </p:spPr>
        <p:txBody>
          <a:bodyPr vert="horz" lIns="169204" tIns="84601" rIns="169204" bIns="84601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0311" y="2"/>
            <a:ext cx="4292964" cy="337793"/>
          </a:xfrm>
          <a:prstGeom prst="rect">
            <a:avLst/>
          </a:prstGeom>
        </p:spPr>
        <p:txBody>
          <a:bodyPr vert="horz" lIns="169204" tIns="84601" rIns="169204" bIns="84601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29.01.2026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7725"/>
            <a:ext cx="4057650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204" tIns="84601" rIns="169204" bIns="8460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0056" y="3258706"/>
            <a:ext cx="7925891" cy="2665914"/>
          </a:xfrm>
          <a:prstGeom prst="rect">
            <a:avLst/>
          </a:prstGeom>
        </p:spPr>
        <p:txBody>
          <a:bodyPr vert="horz" lIns="169204" tIns="84601" rIns="169204" bIns="8460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31308"/>
            <a:ext cx="4292964" cy="337793"/>
          </a:xfrm>
          <a:prstGeom prst="rect">
            <a:avLst/>
          </a:prstGeom>
        </p:spPr>
        <p:txBody>
          <a:bodyPr vert="horz" lIns="169204" tIns="84601" rIns="169204" bIns="84601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0311" y="6431308"/>
            <a:ext cx="4292964" cy="337793"/>
          </a:xfrm>
          <a:prstGeom prst="rect">
            <a:avLst/>
          </a:prstGeom>
        </p:spPr>
        <p:txBody>
          <a:bodyPr vert="horz" lIns="169204" tIns="84601" rIns="169204" bIns="84601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29.01.2026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95710&amp;dst=7976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15900" y="427994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Обзор федерального закона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от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28 декабря 2025 г. № 506-ФЗ </a:t>
            </a:r>
            <a:endParaRPr lang="ru-RU" sz="1600" dirty="0" smtClean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«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О внесении изменений в Кодекс Российской Федерации об административных правонарушениях»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в части казначейского сопровождения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v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ladimir.roskazna.ru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00" y="2350671"/>
            <a:ext cx="32901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УФК по Владимирской области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Владимир,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январь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9409" y="1470025"/>
            <a:ext cx="2464113" cy="1647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500" y="853359"/>
            <a:ext cx="5464136" cy="18158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федеральный закон от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28 декабря 2025 г. № 506-ФЗ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«О внесении изменений в Кодекс Российской Федерации об административных правонарушениях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Принят Государственной Думой  18 декабря 2025 года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Одобрен Советом Федерации      24 декабря 2025 года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Владимир,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январь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0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46050" y="427993"/>
            <a:ext cx="541020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r>
              <a:rPr lang="ru-RU" sz="900" dirty="0"/>
              <a:t>В соответствии со </a:t>
            </a:r>
            <a:r>
              <a:rPr lang="ru-RU" sz="900" dirty="0" smtClean="0"/>
              <a:t>статьей </a:t>
            </a:r>
            <a:r>
              <a:rPr lang="ru-RU" sz="900" dirty="0"/>
              <a:t>15.37.1 </a:t>
            </a:r>
            <a:r>
              <a:rPr lang="ru-RU" sz="900" dirty="0" smtClean="0"/>
              <a:t>Кодекса </a:t>
            </a:r>
            <a:r>
              <a:rPr lang="ru-RU" sz="900" dirty="0"/>
              <a:t>Российской Федерации об административных правонарушениях (далее – КоАП) введена административная ответственность за </a:t>
            </a:r>
            <a:r>
              <a:rPr lang="ru-RU" sz="900" dirty="0" smtClean="0"/>
              <a:t>несоблюдение требования </a:t>
            </a:r>
            <a:r>
              <a:rPr lang="ru-RU" sz="900" b="1" dirty="0"/>
              <a:t>о ведении раздельного учета</a:t>
            </a:r>
            <a:r>
              <a:rPr lang="ru-RU" sz="900" dirty="0"/>
              <a:t>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для исполнения обязательств по которым подлежат казначейскому </a:t>
            </a:r>
            <a:r>
              <a:rPr lang="ru-RU" sz="900" dirty="0" smtClean="0"/>
              <a:t>сопровождению</a:t>
            </a:r>
          </a:p>
          <a:p>
            <a:r>
              <a:rPr lang="ru-RU" sz="800" dirty="0" smtClean="0"/>
              <a:t>Статья предусматривает административную </a:t>
            </a:r>
            <a:r>
              <a:rPr lang="ru-RU" sz="800" dirty="0"/>
              <a:t>ответственность и влечет наложение </a:t>
            </a:r>
            <a:r>
              <a:rPr lang="ru-RU" sz="800" b="1" dirty="0"/>
              <a:t>административного штрафа</a:t>
            </a:r>
            <a:r>
              <a:rPr lang="ru-RU" sz="800" dirty="0"/>
              <a:t>: </a:t>
            </a:r>
          </a:p>
          <a:p>
            <a:r>
              <a:rPr lang="ru-RU" sz="800" dirty="0"/>
              <a:t>- на должностных лиц в размере </a:t>
            </a:r>
            <a:r>
              <a:rPr lang="ru-RU" sz="800" dirty="0">
                <a:solidFill>
                  <a:srgbClr val="FF0000"/>
                </a:solidFill>
              </a:rPr>
              <a:t>от </a:t>
            </a:r>
            <a:r>
              <a:rPr lang="ru-RU" sz="800" dirty="0" smtClean="0">
                <a:solidFill>
                  <a:srgbClr val="FF0000"/>
                </a:solidFill>
              </a:rPr>
              <a:t>10 </a:t>
            </a:r>
            <a:r>
              <a:rPr lang="ru-RU" sz="800" dirty="0">
                <a:solidFill>
                  <a:srgbClr val="FF0000"/>
                </a:solidFill>
              </a:rPr>
              <a:t>тысяч до </a:t>
            </a:r>
            <a:r>
              <a:rPr lang="ru-RU" sz="800" dirty="0" smtClean="0">
                <a:solidFill>
                  <a:srgbClr val="FF0000"/>
                </a:solidFill>
              </a:rPr>
              <a:t>50 </a:t>
            </a:r>
            <a:r>
              <a:rPr lang="ru-RU" sz="800" dirty="0">
                <a:solidFill>
                  <a:srgbClr val="FF0000"/>
                </a:solidFill>
              </a:rPr>
              <a:t>тысяч рублей</a:t>
            </a:r>
            <a:r>
              <a:rPr lang="ru-RU" sz="800" dirty="0"/>
              <a:t>; </a:t>
            </a:r>
          </a:p>
          <a:p>
            <a:r>
              <a:rPr lang="ru-RU" sz="800" dirty="0"/>
              <a:t>- на индивидуальных предпринимателей в размере </a:t>
            </a:r>
            <a:r>
              <a:rPr lang="ru-RU" sz="800" dirty="0">
                <a:solidFill>
                  <a:srgbClr val="FF0000"/>
                </a:solidFill>
              </a:rPr>
              <a:t>от 5 до 10 процентов от цены </a:t>
            </a:r>
            <a:r>
              <a:rPr lang="ru-RU" sz="800" dirty="0"/>
              <a:t>государственного (муниципального) контракта, договора (соглашения), контракта (договора), но не более </a:t>
            </a:r>
            <a:r>
              <a:rPr lang="ru-RU" sz="800" dirty="0" smtClean="0">
                <a:solidFill>
                  <a:srgbClr val="FF0000"/>
                </a:solidFill>
              </a:rPr>
              <a:t>250 </a:t>
            </a:r>
            <a:r>
              <a:rPr lang="ru-RU" sz="800" dirty="0">
                <a:solidFill>
                  <a:srgbClr val="FF0000"/>
                </a:solidFill>
              </a:rPr>
              <a:t>тысяч рублей</a:t>
            </a:r>
            <a:r>
              <a:rPr lang="ru-RU" sz="800" dirty="0"/>
              <a:t>; </a:t>
            </a:r>
          </a:p>
          <a:p>
            <a:r>
              <a:rPr lang="ru-RU" sz="800" dirty="0"/>
              <a:t>- на юридических лиц в размере </a:t>
            </a:r>
            <a:r>
              <a:rPr lang="ru-RU" sz="800" dirty="0">
                <a:solidFill>
                  <a:srgbClr val="FF0000"/>
                </a:solidFill>
              </a:rPr>
              <a:t>от 5 до 10 процентов от цены </a:t>
            </a:r>
            <a:r>
              <a:rPr lang="ru-RU" sz="800" dirty="0"/>
              <a:t>государственного (муниципального) контракта, договора (соглашения), контракта (договора), но не более </a:t>
            </a:r>
            <a:r>
              <a:rPr lang="ru-RU" sz="800" dirty="0" smtClean="0">
                <a:solidFill>
                  <a:srgbClr val="FF0000"/>
                </a:solidFill>
              </a:rPr>
              <a:t>500 </a:t>
            </a:r>
            <a:r>
              <a:rPr lang="ru-RU" sz="800" dirty="0">
                <a:solidFill>
                  <a:srgbClr val="FF0000"/>
                </a:solidFill>
              </a:rPr>
              <a:t>тысяч рублей</a:t>
            </a:r>
            <a:r>
              <a:rPr lang="ru-RU" sz="800" dirty="0"/>
              <a:t>. </a:t>
            </a:r>
          </a:p>
          <a:p>
            <a:endParaRPr lang="ru-RU" sz="9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endParaRPr lang="ru-RU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v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ladimir.roskazna.ru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Владимир,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январь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87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46050" y="427993"/>
            <a:ext cx="5410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r>
              <a:rPr lang="ru-RU" sz="900" dirty="0" smtClean="0"/>
              <a:t>     </a:t>
            </a:r>
            <a:r>
              <a:rPr lang="ru-RU" sz="800" dirty="0" smtClean="0"/>
              <a:t>Организация</a:t>
            </a:r>
            <a:r>
              <a:rPr lang="ru-RU" sz="800" dirty="0"/>
              <a:t>, выполняющая </a:t>
            </a:r>
            <a:r>
              <a:rPr lang="ru-RU" sz="800" dirty="0" smtClean="0"/>
              <a:t>государственный (муниципальный) </a:t>
            </a:r>
            <a:r>
              <a:rPr lang="ru-RU" sz="800" dirty="0"/>
              <a:t>заказ за счет средств </a:t>
            </a:r>
            <a:r>
              <a:rPr lang="ru-RU" sz="800" dirty="0" smtClean="0"/>
              <a:t> </a:t>
            </a:r>
            <a:r>
              <a:rPr lang="ru-RU" sz="800" dirty="0"/>
              <a:t>бюджета </a:t>
            </a:r>
            <a:r>
              <a:rPr lang="ru-RU" sz="800" dirty="0" smtClean="0"/>
              <a:t>с </a:t>
            </a:r>
            <a:r>
              <a:rPr lang="ru-RU" sz="800" dirty="0"/>
              <a:t>казначейским сопровождением, </a:t>
            </a:r>
            <a:r>
              <a:rPr lang="ru-RU" sz="800" b="1" i="1" dirty="0"/>
              <a:t>обязана вести раздельный учет</a:t>
            </a:r>
            <a:r>
              <a:rPr lang="ru-RU" sz="800" i="1" dirty="0"/>
              <a:t> </a:t>
            </a:r>
            <a:r>
              <a:rPr lang="ru-RU" sz="800" dirty="0"/>
              <a:t>результатов финансово-хозяйственной деятельности по каждому контракту (договору). </a:t>
            </a:r>
            <a:r>
              <a:rPr lang="ru-RU" sz="800" dirty="0" smtClean="0"/>
              <a:t>Согласно </a:t>
            </a:r>
            <a:r>
              <a:rPr lang="ru-RU" sz="800" b="1" dirty="0" smtClean="0"/>
              <a:t>статьи 242.23. Бюджетного кодекса РФ </a:t>
            </a:r>
            <a:r>
              <a:rPr lang="ru-RU" sz="800" dirty="0" smtClean="0"/>
              <a:t>требование </a:t>
            </a:r>
            <a:r>
              <a:rPr lang="ru-RU" sz="800" b="1" dirty="0" smtClean="0"/>
              <a:t> </a:t>
            </a:r>
            <a:r>
              <a:rPr lang="ru-RU" sz="800" dirty="0" smtClean="0"/>
              <a:t>о </a:t>
            </a:r>
            <a:r>
              <a:rPr lang="ru-RU" sz="800" dirty="0"/>
              <a:t>ведении раздельного учета </a:t>
            </a:r>
            <a:r>
              <a:rPr lang="ru-RU" sz="800" dirty="0" smtClean="0"/>
              <a:t>должно содержатся в самом государственном(муниципальном) контракте (контракте или договоре), финансируемом за счет средств бюджета.</a:t>
            </a:r>
          </a:p>
          <a:p>
            <a:r>
              <a:rPr lang="ru-RU" sz="800" dirty="0" smtClean="0"/>
              <a:t>Как правило, государственный заказчик контролирует целевое использование средств, выделенных на исполнение </a:t>
            </a:r>
            <a:r>
              <a:rPr lang="ru-RU" sz="800" dirty="0" err="1" smtClean="0"/>
              <a:t>госконтракта</a:t>
            </a:r>
            <a:r>
              <a:rPr lang="ru-RU" sz="800" dirty="0" smtClean="0"/>
              <a:t>. </a:t>
            </a:r>
          </a:p>
          <a:p>
            <a:r>
              <a:rPr lang="ru-RU" sz="800" dirty="0" smtClean="0"/>
              <a:t>При расширенном казначейском сопровождении ведение раздельного учета проверяет также Федеральное казначейство. </a:t>
            </a:r>
            <a:endParaRPr lang="ru-RU" sz="800" dirty="0" smtClean="0">
              <a:hlinkClick r:id="rId3"/>
            </a:endParaRPr>
          </a:p>
          <a:p>
            <a:r>
              <a:rPr lang="ru-RU" sz="800" b="1" i="1" dirty="0" smtClean="0"/>
              <a:t>В </a:t>
            </a:r>
            <a:r>
              <a:rPr lang="ru-RU" sz="800" b="1" i="1" dirty="0"/>
              <a:t>связи с этим учетная политика организации должна обеспечивать ведение раздельного учета и возможность формирования необходимой информации</a:t>
            </a:r>
            <a:r>
              <a:rPr lang="ru-RU" sz="800" b="1" i="1" dirty="0" smtClean="0"/>
              <a:t>.</a:t>
            </a:r>
          </a:p>
          <a:p>
            <a:r>
              <a:rPr lang="ru-RU" sz="800" dirty="0" smtClean="0"/>
              <a:t>Приказом</a:t>
            </a:r>
            <a:r>
              <a:rPr lang="ru-RU" sz="800" b="1" i="1" dirty="0" smtClean="0"/>
              <a:t> </a:t>
            </a:r>
            <a:r>
              <a:rPr lang="ru-RU" sz="800" dirty="0" smtClean="0"/>
              <a:t>Министерства финансов РФ от 10.12.2021 № 210н утвержден Порядок ведения учета доходов, затрат, произведенных участниками казначейского сопровождения в целях достижения результатов, установленных при предоставлении целевых средств, по каждому государственному (муниципальному) контракту, договору (соглашению), контракту (договору)</a:t>
            </a:r>
            <a:r>
              <a:rPr lang="ru-RU" sz="800" b="1" i="1" dirty="0"/>
              <a:t>	</a:t>
            </a:r>
            <a:r>
              <a:rPr lang="ru-RU" sz="800" dirty="0"/>
              <a:t>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v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ladimir.roskazna.ru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Владимир,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январь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84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46050" y="427993"/>
            <a:ext cx="5410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r>
              <a:rPr lang="ru-RU" sz="900" dirty="0"/>
              <a:t>В соответствии со </a:t>
            </a:r>
            <a:r>
              <a:rPr lang="ru-RU" sz="900" dirty="0" smtClean="0"/>
              <a:t>статьей 15.49 Кодекса </a:t>
            </a:r>
            <a:r>
              <a:rPr lang="ru-RU" sz="900" dirty="0"/>
              <a:t>Российской Федерации об административных правонарушениях (далее – КоАП) введена административная ответственность за </a:t>
            </a:r>
            <a:r>
              <a:rPr lang="ru-RU" sz="900" b="1" dirty="0" smtClean="0"/>
              <a:t>несоблюдение </a:t>
            </a:r>
            <a:r>
              <a:rPr lang="ru-RU" sz="900" b="1" dirty="0"/>
              <a:t>срока утверждения сведений </a:t>
            </a:r>
            <a:r>
              <a:rPr lang="ru-RU" sz="900" dirty="0"/>
              <a:t>об операциях со средствами, подлежащими казначейскому </a:t>
            </a:r>
            <a:r>
              <a:rPr lang="ru-RU" sz="900" dirty="0" smtClean="0"/>
              <a:t>сопровождению. </a:t>
            </a:r>
          </a:p>
          <a:p>
            <a:r>
              <a:rPr lang="ru-RU" sz="900" dirty="0" smtClean="0"/>
              <a:t> </a:t>
            </a:r>
            <a:r>
              <a:rPr lang="ru-RU" sz="800" dirty="0" smtClean="0"/>
              <a:t>Статья предусматривает административную </a:t>
            </a:r>
            <a:r>
              <a:rPr lang="ru-RU" sz="800" dirty="0"/>
              <a:t>ответственность и влечет наложение </a:t>
            </a:r>
            <a:r>
              <a:rPr lang="ru-RU" sz="800" b="1" dirty="0"/>
              <a:t>административного штрафа</a:t>
            </a:r>
            <a:r>
              <a:rPr lang="ru-RU" sz="800" dirty="0"/>
              <a:t>: </a:t>
            </a:r>
          </a:p>
          <a:p>
            <a:r>
              <a:rPr lang="ru-RU" sz="800" dirty="0"/>
              <a:t>- на должностных лиц в размере от </a:t>
            </a:r>
            <a:r>
              <a:rPr lang="ru-RU" sz="800" dirty="0" smtClean="0">
                <a:solidFill>
                  <a:srgbClr val="FF0000"/>
                </a:solidFill>
              </a:rPr>
              <a:t>10 </a:t>
            </a:r>
            <a:r>
              <a:rPr lang="ru-RU" sz="800" dirty="0">
                <a:solidFill>
                  <a:srgbClr val="FF0000"/>
                </a:solidFill>
              </a:rPr>
              <a:t>тысяч до </a:t>
            </a:r>
            <a:r>
              <a:rPr lang="ru-RU" sz="800" dirty="0" smtClean="0">
                <a:solidFill>
                  <a:srgbClr val="FF0000"/>
                </a:solidFill>
              </a:rPr>
              <a:t>50 </a:t>
            </a:r>
            <a:r>
              <a:rPr lang="ru-RU" sz="800" dirty="0">
                <a:solidFill>
                  <a:srgbClr val="FF0000"/>
                </a:solidFill>
              </a:rPr>
              <a:t>тысяч рублей</a:t>
            </a:r>
            <a:r>
              <a:rPr lang="ru-RU" sz="800" dirty="0"/>
              <a:t>; </a:t>
            </a:r>
          </a:p>
          <a:p>
            <a:r>
              <a:rPr lang="ru-RU" sz="800" dirty="0" smtClean="0"/>
              <a:t>- на </a:t>
            </a:r>
            <a:r>
              <a:rPr lang="ru-RU" sz="800" dirty="0"/>
              <a:t>юридических лиц в размере от </a:t>
            </a:r>
            <a:r>
              <a:rPr lang="ru-RU" sz="800" dirty="0" smtClean="0">
                <a:solidFill>
                  <a:srgbClr val="FF0000"/>
                </a:solidFill>
              </a:rPr>
              <a:t>1 </a:t>
            </a:r>
            <a:r>
              <a:rPr lang="ru-RU" sz="800" dirty="0">
                <a:solidFill>
                  <a:srgbClr val="FF0000"/>
                </a:solidFill>
              </a:rPr>
              <a:t>до </a:t>
            </a:r>
            <a:r>
              <a:rPr lang="ru-RU" sz="800" dirty="0" smtClean="0">
                <a:solidFill>
                  <a:srgbClr val="FF0000"/>
                </a:solidFill>
              </a:rPr>
              <a:t>5 </a:t>
            </a:r>
            <a:r>
              <a:rPr lang="ru-RU" sz="800" dirty="0">
                <a:solidFill>
                  <a:srgbClr val="FF0000"/>
                </a:solidFill>
              </a:rPr>
              <a:t>процентов от цены </a:t>
            </a:r>
            <a:r>
              <a:rPr lang="ru-RU" sz="800" dirty="0"/>
              <a:t>государственного (муниципального) контракта, договора (соглашения), контракта (договора), но не более </a:t>
            </a:r>
            <a:r>
              <a:rPr lang="ru-RU" sz="800" dirty="0" smtClean="0">
                <a:solidFill>
                  <a:srgbClr val="FF0000"/>
                </a:solidFill>
              </a:rPr>
              <a:t>200 </a:t>
            </a:r>
            <a:r>
              <a:rPr lang="ru-RU" sz="800" dirty="0">
                <a:solidFill>
                  <a:srgbClr val="FF0000"/>
                </a:solidFill>
              </a:rPr>
              <a:t>тысяч рублей. </a:t>
            </a:r>
            <a:endParaRPr lang="ru-RU" sz="800" dirty="0" smtClean="0">
              <a:solidFill>
                <a:srgbClr val="FF0000"/>
              </a:solidFill>
            </a:endParaRPr>
          </a:p>
          <a:p>
            <a:endParaRPr lang="ru-RU" sz="800" dirty="0" smtClean="0">
              <a:solidFill>
                <a:srgbClr val="FF0000"/>
              </a:solidFill>
            </a:endParaRPr>
          </a:p>
          <a:p>
            <a:r>
              <a:rPr lang="ru-RU" sz="900" dirty="0" smtClean="0"/>
              <a:t>Данная норма распространяется и на должностное лицо и на юридическое лицо одномоментно.</a:t>
            </a:r>
            <a:endParaRPr lang="ru-RU" sz="9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endParaRPr lang="ru-RU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v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ladimir.roskazna.ru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Владимир,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январь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7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46050" y="427993"/>
            <a:ext cx="54102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r>
              <a:rPr lang="ru-RU" sz="900" dirty="0" smtClean="0"/>
              <a:t>пункт 8 приказа Министерства финансов РФ от 17.12.2021 № 214н «Об </a:t>
            </a:r>
            <a:r>
              <a:rPr lang="ru-RU" sz="900" dirty="0"/>
              <a:t>утверждении Порядка осуществления территориальными органами Федерального казначейства санкционирования операций со средствами участников казначейского сопровождения</a:t>
            </a:r>
            <a:r>
              <a:rPr lang="ru-RU" sz="900" dirty="0" smtClean="0"/>
              <a:t>» определяет предельный срок подписания Сведений заказчиком</a:t>
            </a:r>
          </a:p>
          <a:p>
            <a:endParaRPr lang="ru-RU" sz="900" dirty="0"/>
          </a:p>
          <a:p>
            <a:r>
              <a:rPr lang="ru-RU" sz="900" dirty="0" smtClean="0"/>
              <a:t>В </a:t>
            </a:r>
            <a:r>
              <a:rPr lang="ru-RU" sz="900" dirty="0"/>
              <a:t>соответствии с условиями документа, обосновывающего обязательство, положениями Решения </a:t>
            </a:r>
            <a:r>
              <a:rPr lang="ru-RU" sz="900" dirty="0" smtClean="0"/>
              <a:t>Сведения, подписанные </a:t>
            </a:r>
            <a:r>
              <a:rPr lang="ru-RU" sz="900" dirty="0"/>
              <a:t>уполномоченным лицом участника казначейского сопровождения, утверждаются государственным (муниципальным) заказчиком, получателем бюджетных средств, заказчиком на срок действия документа, обосновывающего обязательство, </a:t>
            </a:r>
            <a:r>
              <a:rPr lang="ru-RU" sz="900" b="1" dirty="0"/>
              <a:t>не позднее 10 рабочего дня</a:t>
            </a:r>
            <a:r>
              <a:rPr lang="ru-RU" sz="900" dirty="0"/>
              <a:t>, следующего за днем поступления от участника казначейского </a:t>
            </a:r>
            <a:r>
              <a:rPr lang="ru-RU" sz="900" dirty="0" smtClean="0"/>
              <a:t>сопровождения Сведений.</a:t>
            </a:r>
            <a:endParaRPr lang="ru-RU" sz="900" dirty="0"/>
          </a:p>
          <a:p>
            <a:r>
              <a:rPr lang="ru-RU" sz="900" dirty="0" smtClean="0"/>
              <a:t> </a:t>
            </a:r>
            <a:r>
              <a:rPr lang="ru-RU" sz="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endParaRPr lang="ru-RU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v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ladimir.roskazna.ru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Владимир,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январь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08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46050" y="427993"/>
            <a:ext cx="54102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ТОФК с 01.01.2026 осуществляет производство по делам об административных нарушениях, предусмотренных статьями 15.37.1 и 15.49 КоАП РФ.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Для этого в Электронном бюджете подразделе управления расходами средств казначейского сопровождения предусмотрена возможность видеть сотрудниками ТОФК Сведения об операциях со средствами , подлежащими казначейскому сопровождению на статусе «На утверждении Заказчиком», которой не было ранее.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А также в ПУР КС предусмотрено а</a:t>
            </a:r>
            <a:r>
              <a:rPr lang="ru-RU" sz="1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Segoe UI Light" panose="020B0502040204020203" pitchFamily="34" charset="0"/>
              </a:rPr>
              <a:t>в</a:t>
            </a:r>
            <a:r>
              <a:rPr lang="ru-RU" sz="9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Segoe UI Light" panose="020B0502040204020203" pitchFamily="34" charset="0"/>
              </a:rPr>
              <a:t>томатическое </a:t>
            </a: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Segoe UI Light" panose="020B0502040204020203" pitchFamily="34" charset="0"/>
              </a:rPr>
              <a:t>формирование уведомления о нарушении срока утверждения </a:t>
            </a:r>
            <a:r>
              <a:rPr lang="ru-RU" sz="9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Segoe UI Light" panose="020B0502040204020203" pitchFamily="34" charset="0"/>
              </a:rPr>
              <a:t>Сведений в </a:t>
            </a: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Segoe UI Light" panose="020B0502040204020203" pitchFamily="34" charset="0"/>
              </a:rPr>
              <a:t>личных кабинетах ТОФК и Заказчика</a:t>
            </a:r>
            <a:b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Segoe UI Light" panose="020B0502040204020203" pitchFamily="34" charset="0"/>
              </a:rPr>
            </a:br>
            <a:r>
              <a:rPr lang="ru-RU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Segoe UI Light" panose="020B0502040204020203" pitchFamily="34" charset="0"/>
              </a:rPr>
              <a:t>в ПУР КС ГИИС </a:t>
            </a:r>
            <a:r>
              <a:rPr lang="ru-RU" sz="9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Segoe UI Light" panose="020B0502040204020203" pitchFamily="34" charset="0"/>
              </a:rPr>
              <a:t>ЭБ, на основании которого и будет составлен Протокол об административном правонарушении.</a:t>
            </a:r>
            <a:endParaRPr lang="ru-RU" sz="9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Segoe UI Light" panose="020B0502040204020203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defRPr/>
            </a:pPr>
            <a:endParaRPr lang="ru-RU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v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ladimir.roskazna.ru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Владимир,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январь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7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79187" y="443888"/>
            <a:ext cx="54102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Телефон: </a:t>
            </a:r>
            <a:r>
              <a:rPr lang="ru-RU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77-14-84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sz="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               77-14-85</a:t>
            </a: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Спасибо за внимание!</a:t>
            </a: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defRPr/>
            </a:pPr>
            <a:endParaRPr lang="ru-RU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defRPr/>
            </a:pPr>
            <a:endParaRPr lang="ru-RU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v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ladimir.roskazna.ru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Владимир,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январь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8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3367</TotalTime>
  <Words>718</Words>
  <Application>Microsoft Office PowerPoint</Application>
  <PresentationFormat>Произвольный</PresentationFormat>
  <Paragraphs>79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Segoe UI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Серова Елена Владимировна</cp:lastModifiedBy>
  <cp:revision>245</cp:revision>
  <cp:lastPrinted>2023-05-30T09:59:14Z</cp:lastPrinted>
  <dcterms:created xsi:type="dcterms:W3CDTF">2019-07-31T16:47:50Z</dcterms:created>
  <dcterms:modified xsi:type="dcterms:W3CDTF">2026-01-29T05:29:44Z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